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64" r:id="rId5"/>
    <p:sldId id="263" r:id="rId6"/>
    <p:sldId id="260" r:id="rId7"/>
    <p:sldId id="261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64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5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1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2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6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7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2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2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9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7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4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57" r:id="rId6"/>
    <p:sldLayoutId id="2147483853" r:id="rId7"/>
    <p:sldLayoutId id="2147483854" r:id="rId8"/>
    <p:sldLayoutId id="2147483855" r:id="rId9"/>
    <p:sldLayoutId id="2147483856" r:id="rId10"/>
    <p:sldLayoutId id="21474838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Dji Tello Rc Drone - Dji Ryze Tello Clipart (1265x721), Png Download">
            <a:extLst>
              <a:ext uri="{FF2B5EF4-FFF2-40B4-BE49-F238E27FC236}">
                <a16:creationId xmlns:a16="http://schemas.microsoft.com/office/drawing/2014/main" id="{1F787149-8FF6-48FF-A288-D966B0133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62" r="1819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" name="Rectangle 21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786D9-5040-4ADA-B9E4-20C3429B7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Autonomously Detect, Track and Land a UAV</a:t>
            </a:r>
            <a:endParaRPr lang="en-NZ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8364C-74E3-4AEF-9E3C-9EF08AA3D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NZ" dirty="0"/>
              <a:t>Jonathan Edwards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334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91F9-B9C8-4A3B-9E70-9DFD9972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6BD9A0-0771-45CC-94BA-2BE842808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965" y="2478024"/>
            <a:ext cx="5008731" cy="3694176"/>
          </a:xfrm>
        </p:spPr>
        <p:txBody>
          <a:bodyPr/>
          <a:lstStyle/>
          <a:p>
            <a:r>
              <a:rPr lang="en-NZ" sz="2800" dirty="0"/>
              <a:t>What is the goal?</a:t>
            </a:r>
          </a:p>
          <a:p>
            <a:pPr lvl="1"/>
            <a:r>
              <a:rPr lang="en-NZ" sz="2400" dirty="0"/>
              <a:t>To Detect, Track and Land on a marker.</a:t>
            </a:r>
          </a:p>
        </p:txBody>
      </p:sp>
      <p:pic>
        <p:nvPicPr>
          <p:cNvPr id="30" name="Content Placeholder 5" descr="A picture containing indoor, toy, dark&#10;&#10;Description automatically generated">
            <a:extLst>
              <a:ext uri="{FF2B5EF4-FFF2-40B4-BE49-F238E27FC236}">
                <a16:creationId xmlns:a16="http://schemas.microsoft.com/office/drawing/2014/main" id="{A8B078F7-2FA5-4FB3-BBB4-7513E2046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3888"/>
            <a:ext cx="6481347" cy="36941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B07C85-3685-49B9-BE49-4C5A3B50CF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0177" y="4353944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331970-16E7-4365-A3CA-EF811983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96" y="411094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4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B2C0-2F91-433A-AA75-F3B2482F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5476-206C-4959-BB5C-FBAA66D1E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5790" y="2072081"/>
                <a:ext cx="5637905" cy="4647501"/>
              </a:xfrm>
            </p:spPr>
            <p:txBody>
              <a:bodyPr/>
              <a:lstStyle/>
              <a:p>
                <a:r>
                  <a:rPr lang="en-NZ" sz="2800" dirty="0"/>
                  <a:t>Limitations of prior research:</a:t>
                </a:r>
              </a:p>
              <a:p>
                <a:pPr lvl="1"/>
                <a:r>
                  <a:rPr lang="en-NZ" sz="2400" dirty="0"/>
                  <a:t>Colour detection </a:t>
                </a:r>
                <a:r>
                  <a:rPr lang="en-NZ" sz="2000" dirty="0"/>
                  <a:t>Needs Constant Light source</a:t>
                </a:r>
              </a:p>
              <a:p>
                <a:pPr lvl="2"/>
                <a:r>
                  <a:rPr lang="en-NZ" sz="2000" dirty="0">
                    <a:effectLst/>
                    <a:ea typeface="SimSun" panose="02010600030101010101" pitchFamily="2" charset="-122"/>
                  </a:rPr>
                  <a:t>Calculating orientation is harder</a:t>
                </a:r>
              </a:p>
              <a:p>
                <a:pPr lvl="2"/>
                <a:r>
                  <a:rPr lang="en-NZ" sz="2000" dirty="0">
                    <a:ea typeface="SimSun" panose="02010600030101010101" pitchFamily="2" charset="-122"/>
                  </a:rPr>
                  <a:t>Sensitive to external noise &amp; disturbances </a:t>
                </a:r>
              </a:p>
              <a:p>
                <a:pPr lvl="1"/>
                <a:r>
                  <a:rPr lang="en-NZ" sz="2400" dirty="0">
                    <a:ea typeface="SimSun" panose="02010600030101010101" pitchFamily="2" charset="-122"/>
                  </a:rPr>
                  <a:t>Corner detection </a:t>
                </a:r>
              </a:p>
              <a:p>
                <a:pPr lvl="2"/>
                <a:r>
                  <a:rPr lang="en-NZ" sz="2000" dirty="0"/>
                  <a:t>Performance </a:t>
                </a:r>
                <a14:m>
                  <m:oMath xmlns:m="http://schemas.openxmlformats.org/officeDocument/2006/math">
                    <m:r>
                      <a:rPr lang="en-NZ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r>
                  <a:rPr lang="en-NZ" sz="2000" dirty="0"/>
                  <a:t>, but Accuracy</a:t>
                </a:r>
                <a14:m>
                  <m:oMath xmlns:m="http://schemas.openxmlformats.org/officeDocument/2006/math">
                    <m:r>
                      <a:rPr lang="en-NZ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↘</m:t>
                    </m:r>
                  </m:oMath>
                </a14:m>
                <a:r>
                  <a:rPr lang="en-NZ" sz="2000" dirty="0"/>
                  <a:t> Dependant on Camera.</a:t>
                </a:r>
              </a:p>
              <a:p>
                <a:pPr lvl="2"/>
                <a:r>
                  <a:rPr lang="en-NZ" sz="2000" dirty="0"/>
                  <a:t>Harder to implement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95476-206C-4959-BB5C-FBAA66D1E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5790" y="2072081"/>
                <a:ext cx="5637905" cy="4647501"/>
              </a:xfrm>
              <a:blipFill>
                <a:blip r:embed="rId2"/>
                <a:stretch>
                  <a:fillRect l="-1946" t="-118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&#10;                        figure&#10;                    ">
            <a:extLst>
              <a:ext uri="{FF2B5EF4-FFF2-40B4-BE49-F238E27FC236}">
                <a16:creationId xmlns:a16="http://schemas.microsoft.com/office/drawing/2014/main" id="{6BDF176F-DC09-4DB8-AFE6-1276C24D71E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6" t="17421" r="54039" b="25937"/>
          <a:stretch/>
        </p:blipFill>
        <p:spPr bwMode="auto">
          <a:xfrm>
            <a:off x="1736061" y="4653359"/>
            <a:ext cx="2508768" cy="16560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6B85AD-9EF9-43D3-A7E3-885384951A0A}"/>
              </a:ext>
            </a:extLst>
          </p:cNvPr>
          <p:cNvGrpSpPr>
            <a:extLst>
              <a:ext uri="{F59B8463-F414-42e2-B3A4-FFEF48DC7170}">
                <a15:nonVisualGroupProps xmlns:a15="http://schemas.microsoft.com/office/drawing/2012/main" isLegacyGroup="0"/>
              </a:ext>
            </a:extLst>
          </p:cNvGrpSpPr>
          <p:nvPr/>
        </p:nvGrpSpPr>
        <p:grpSpPr>
          <a:xfrm>
            <a:off x="1275038" y="2601000"/>
            <a:ext cx="3598966" cy="1656000"/>
            <a:chOff x="0" y="0"/>
            <a:chExt cx="2823591" cy="1294765"/>
          </a:xfrm>
        </p:grpSpPr>
        <p:pic>
          <p:nvPicPr>
            <p:cNvPr id="7" name="Picture 6" descr="HSV">
              <a:extLst>
                <a:ext uri="{FF2B5EF4-FFF2-40B4-BE49-F238E27FC236}">
                  <a16:creationId xmlns:a16="http://schemas.microsoft.com/office/drawing/2014/main" id="{F255461F-0A2E-4F4E-A00A-F6F69ABF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616" y="7315"/>
              <a:ext cx="1323975" cy="1272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RGB">
              <a:extLst>
                <a:ext uri="{FF2B5EF4-FFF2-40B4-BE49-F238E27FC236}">
                  <a16:creationId xmlns:a16="http://schemas.microsoft.com/office/drawing/2014/main" id="{A93E878C-AC0A-4E3C-A4E8-74E58200D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94765" cy="129476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982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B2C0-2F91-433A-AA75-F3B2482F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5476-206C-4959-BB5C-FBAA66D1E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906" y="3488074"/>
            <a:ext cx="5268789" cy="2367442"/>
          </a:xfrm>
        </p:spPr>
        <p:txBody>
          <a:bodyPr>
            <a:normAutofit/>
          </a:bodyPr>
          <a:lstStyle/>
          <a:p>
            <a:r>
              <a:rPr lang="en-NZ" sz="2800" dirty="0"/>
              <a:t>Limitations of prior research:</a:t>
            </a:r>
          </a:p>
          <a:p>
            <a:pPr lvl="1"/>
            <a:r>
              <a:rPr lang="en-NZ" sz="2400" dirty="0"/>
              <a:t>Template Matching </a:t>
            </a:r>
          </a:p>
          <a:p>
            <a:pPr lvl="2"/>
            <a:r>
              <a:rPr lang="en-NZ" sz="2200" dirty="0"/>
              <a:t>Accuracy was okay, Performance was very poor, 1.0 fps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7A4E3-31E3-424E-8D9B-A1E4FB711C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1901" y="342900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304CA81-E984-4B02-84F1-30AF2B2F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" y="3120705"/>
            <a:ext cx="3501675" cy="219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0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9C97-921C-4B87-9D6D-4FB3E039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5FA0D-DB6F-4715-9308-B329C6A4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636" y="2478024"/>
            <a:ext cx="4702059" cy="3694176"/>
          </a:xfrm>
        </p:spPr>
        <p:txBody>
          <a:bodyPr/>
          <a:lstStyle/>
          <a:p>
            <a:r>
              <a:rPr lang="en-NZ" dirty="0"/>
              <a:t>Hardware Upgrade </a:t>
            </a:r>
          </a:p>
          <a:p>
            <a:pPr lvl="1"/>
            <a:r>
              <a:rPr lang="en-NZ" dirty="0"/>
              <a:t>Brought a different drone.</a:t>
            </a:r>
          </a:p>
          <a:p>
            <a:r>
              <a:rPr lang="en-NZ" b="0" i="0" dirty="0">
                <a:solidFill>
                  <a:srgbClr val="202124"/>
                </a:solidFill>
                <a:effectLst/>
              </a:rPr>
              <a:t>Software Upgrade</a:t>
            </a:r>
          </a:p>
          <a:p>
            <a:pPr lvl="1"/>
            <a:r>
              <a:rPr lang="en-NZ" b="0" i="0" dirty="0">
                <a:solidFill>
                  <a:srgbClr val="202124"/>
                </a:solidFill>
                <a:effectLst/>
              </a:rPr>
              <a:t>Reimplemented Algorithm</a:t>
            </a:r>
            <a:r>
              <a:rPr lang="en-NZ" dirty="0">
                <a:solidFill>
                  <a:srgbClr val="202124"/>
                </a:solidFill>
              </a:rPr>
              <a:t>(s).</a:t>
            </a:r>
          </a:p>
          <a:p>
            <a:r>
              <a:rPr lang="en-NZ" dirty="0"/>
              <a:t>Added a mirror clip</a:t>
            </a:r>
          </a:p>
          <a:p>
            <a:pPr lvl="1"/>
            <a:r>
              <a:rPr lang="en-NZ" dirty="0"/>
              <a:t>So the camera could look vertically down.</a:t>
            </a:r>
          </a:p>
          <a:p>
            <a:pPr marL="0" indent="0">
              <a:buNone/>
            </a:pPr>
            <a:endParaRPr lang="en-NZ" dirty="0"/>
          </a:p>
          <a:p>
            <a:endParaRPr lang="en-N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0275C32-A504-48E0-BD63-D49FD1B7D1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0938485"/>
                  </p:ext>
                </p:extLst>
              </p:nvPr>
            </p:nvGraphicFramePr>
            <p:xfrm>
              <a:off x="379856" y="3319089"/>
              <a:ext cx="2613610" cy="29177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13610" cy="2917740"/>
                    </a:xfrm>
                    <a:prstGeom prst="rect">
                      <a:avLst/>
                    </a:prstGeom>
                  </am3d:spPr>
                  <am3d:camera>
                    <am3d:pos x="0" y="0" z="58447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84" d="1000000"/>
                    <am3d:preTrans dx="0" dy="-20593052" dz="-28524350"/>
                    <am3d:scale>
                      <am3d:sx n="1000000" d="1000000"/>
                      <am3d:sy n="1000000" d="1000000"/>
                      <am3d:sz n="1000000" d="1000000"/>
                    </am3d:scale>
                    <am3d:rot ax="-9204147" ay="2791221" az="-9602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590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E0275C32-A504-48E0-BD63-D49FD1B7D1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856" y="3319089"/>
                <a:ext cx="2613610" cy="29177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picture containing bicycle&#10;&#10;Description automatically generated">
            <a:extLst>
              <a:ext uri="{FF2B5EF4-FFF2-40B4-BE49-F238E27FC236}">
                <a16:creationId xmlns:a16="http://schemas.microsoft.com/office/drawing/2014/main" id="{E399013B-D60D-4FD6-B823-9E2A82CE26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49803" y="3319090"/>
            <a:ext cx="3075496" cy="25117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057CDA87-6C55-4A44-A95D-C3B329F5AB24}"/>
              </a:ext>
            </a:extLst>
          </p:cNvPr>
          <p:cNvSpPr/>
          <p:nvPr/>
        </p:nvSpPr>
        <p:spPr>
          <a:xfrm>
            <a:off x="5015854" y="4655889"/>
            <a:ext cx="294377" cy="310393"/>
          </a:xfrm>
          <a:prstGeom prst="star5">
            <a:avLst>
              <a:gd name="adj" fmla="val 22641"/>
              <a:gd name="hf" fmla="val 105146"/>
              <a:gd name="vf" fmla="val 11055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8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B202-8025-4BE2-9E5B-3AAB4F1E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C78E5-A480-459D-84DA-06CA22072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NZ" sz="3200" dirty="0"/>
          </a:p>
          <a:p>
            <a:pPr marL="0" indent="0" algn="ctr">
              <a:buNone/>
            </a:pPr>
            <a:endParaRPr lang="en-NZ" sz="3200" dirty="0"/>
          </a:p>
          <a:p>
            <a:pPr marL="0" indent="0" algn="ctr">
              <a:buNone/>
            </a:pPr>
            <a:r>
              <a:rPr lang="en-NZ" sz="3200" dirty="0"/>
              <a:t>Fiducial Marker + PID Controller</a:t>
            </a:r>
          </a:p>
        </p:txBody>
      </p:sp>
    </p:spTree>
    <p:extLst>
      <p:ext uri="{BB962C8B-B14F-4D97-AF65-F5344CB8AC3E}">
        <p14:creationId xmlns:p14="http://schemas.microsoft.com/office/powerpoint/2010/main" val="236993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ort clip">
            <a:hlinkClick r:id="" action="ppaction://media"/>
            <a:extLst>
              <a:ext uri="{FF2B5EF4-FFF2-40B4-BE49-F238E27FC236}">
                <a16:creationId xmlns:a16="http://schemas.microsoft.com/office/drawing/2014/main" id="{66D7B71B-654B-4367-B1E6-5D84CC7E14D6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530161"/>
            <a:ext cx="7699557" cy="4201328"/>
          </a:xfrm>
        </p:spPr>
      </p:pic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DEB9E1AC-CF06-48FD-A0AD-4AD29A50CC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r="5246"/>
          <a:stretch/>
        </p:blipFill>
        <p:spPr>
          <a:xfrm>
            <a:off x="7729259" y="1"/>
            <a:ext cx="4365926" cy="3576874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8803458-850A-47AD-A6D2-211A35CB40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t="1847" r="5905"/>
          <a:stretch/>
        </p:blipFill>
        <p:spPr>
          <a:xfrm>
            <a:off x="7839713" y="3347207"/>
            <a:ext cx="4251528" cy="35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8216-49EF-4BC2-8C06-E20F1E23121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7282" y="195943"/>
            <a:ext cx="10942993" cy="1795470"/>
          </a:xfrm>
        </p:spPr>
        <p:txBody>
          <a:bodyPr/>
          <a:lstStyle/>
          <a:p>
            <a:r>
              <a:rPr lang="en-NZ" dirty="0"/>
              <a:t>Results 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F7266F01-999B-4BEC-AD43-EC59CC38E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15" y="-6214"/>
            <a:ext cx="4769164" cy="3576873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3065B69-646B-4746-9927-150AAD5FB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5"/>
          <a:stretch/>
        </p:blipFill>
        <p:spPr>
          <a:xfrm>
            <a:off x="7248087" y="3558400"/>
            <a:ext cx="4686991" cy="3299600"/>
          </a:xfrm>
          <a:prstGeom prst="rect">
            <a:avLst/>
          </a:prstGeom>
        </p:spPr>
      </p:pic>
      <p:pic>
        <p:nvPicPr>
          <p:cNvPr id="26" name="Picture 25" descr="Chart, line chart, histogram&#10;&#10;Description automatically generated">
            <a:extLst>
              <a:ext uri="{FF2B5EF4-FFF2-40B4-BE49-F238E27FC236}">
                <a16:creationId xmlns:a16="http://schemas.microsoft.com/office/drawing/2014/main" id="{5202A1D0-689C-4273-A0F1-D6B5DEA345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r="5246"/>
          <a:stretch/>
        </p:blipFill>
        <p:spPr>
          <a:xfrm>
            <a:off x="2286001" y="462439"/>
            <a:ext cx="5153294" cy="42219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19512C-3B2E-4EAB-9E54-8BFBBC9B0193}"/>
                  </a:ext>
                </a:extLst>
              </p:cNvPr>
              <p:cNvSpPr txBox="1"/>
              <p:nvPr/>
            </p:nvSpPr>
            <p:spPr>
              <a:xfrm>
                <a:off x="368893" y="4353733"/>
                <a:ext cx="7069115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sz="2400" dirty="0"/>
                  <a:t>Limitations: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Yaw &amp; Control Point Angle had a </a:t>
                </a:r>
                <a14:m>
                  <m:oMath xmlns:m="http://schemas.openxmlformats.org/officeDocument/2006/math">
                    <m:r>
                      <a:rPr lang="en-NZ" sz="24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±5.0°</m:t>
                    </m:r>
                  </m:oMath>
                </a14:m>
                <a:r>
                  <a:rPr lang="en-NZ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error margin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Z" sz="24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Not a perfect PID Controller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Z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Did not factor in external disturbances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4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Reduce the Manoeuvrability speed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NZ" sz="24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Distorted frame(s)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19512C-3B2E-4EAB-9E54-8BFBBC9B0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3" y="4353733"/>
                <a:ext cx="7069115" cy="2308324"/>
              </a:xfrm>
              <a:prstGeom prst="rect">
                <a:avLst/>
              </a:prstGeom>
              <a:blipFill>
                <a:blip r:embed="rId5"/>
                <a:stretch>
                  <a:fillRect l="-1381" t="-2111" b="-501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196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F3C9-7A51-4735-A9A9-D71D1AA3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897F-74F3-4F77-805D-5295391B9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NZ" dirty="0"/>
          </a:p>
          <a:p>
            <a:pPr marL="0" indent="0" algn="ctr">
              <a:buNone/>
            </a:pPr>
            <a:endParaRPr lang="en-NZ" dirty="0"/>
          </a:p>
          <a:p>
            <a:pPr marL="0" indent="0" algn="ctr">
              <a:buNone/>
            </a:pPr>
            <a:r>
              <a:rPr lang="en-NZ" dirty="0"/>
              <a:t>By updating both the Hardware and Software, I managed to improve both Performance and Accuracy from a prior paper.</a:t>
            </a:r>
          </a:p>
        </p:txBody>
      </p:sp>
    </p:spTree>
    <p:extLst>
      <p:ext uri="{BB962C8B-B14F-4D97-AF65-F5344CB8AC3E}">
        <p14:creationId xmlns:p14="http://schemas.microsoft.com/office/powerpoint/2010/main" val="173646120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174</Words>
  <Application>Microsoft Office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Neue Haas Grotesk Text Pro</vt:lpstr>
      <vt:lpstr>Times New Roman</vt:lpstr>
      <vt:lpstr>AccentBoxVTI</vt:lpstr>
      <vt:lpstr>Autonomously Detect, Track and Land a UAV</vt:lpstr>
      <vt:lpstr>Introduction </vt:lpstr>
      <vt:lpstr>Background I</vt:lpstr>
      <vt:lpstr>Background II</vt:lpstr>
      <vt:lpstr>Solution</vt:lpstr>
      <vt:lpstr>Algorithms</vt:lpstr>
      <vt:lpstr>PowerPoint Presentation</vt:lpstr>
      <vt:lpstr>Results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Autonomously Detect, Track and Land a UAV on a Fiducial Marker</dc:title>
  <dc:creator>Jonathan Edwards</dc:creator>
  <cp:lastModifiedBy>Jonathan Edwards</cp:lastModifiedBy>
  <cp:revision>31</cp:revision>
  <dcterms:created xsi:type="dcterms:W3CDTF">2021-05-18T08:22:33Z</dcterms:created>
  <dcterms:modified xsi:type="dcterms:W3CDTF">2021-05-19T11:29:46Z</dcterms:modified>
</cp:coreProperties>
</file>